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6" r:id="rId2"/>
    <p:sldId id="257" r:id="rId3"/>
    <p:sldId id="287" r:id="rId4"/>
    <p:sldId id="260" r:id="rId5"/>
    <p:sldId id="261" r:id="rId6"/>
    <p:sldId id="258" r:id="rId7"/>
    <p:sldId id="288" r:id="rId8"/>
    <p:sldId id="289" r:id="rId9"/>
    <p:sldId id="263" r:id="rId10"/>
    <p:sldId id="264" r:id="rId11"/>
    <p:sldId id="265" r:id="rId12"/>
    <p:sldId id="266" r:id="rId13"/>
    <p:sldId id="267" r:id="rId14"/>
    <p:sldId id="268" r:id="rId15"/>
    <p:sldId id="291" r:id="rId16"/>
    <p:sldId id="269" r:id="rId17"/>
    <p:sldId id="270" r:id="rId18"/>
    <p:sldId id="271" r:id="rId19"/>
    <p:sldId id="272" r:id="rId20"/>
    <p:sldId id="273" r:id="rId21"/>
    <p:sldId id="292" r:id="rId22"/>
    <p:sldId id="274" r:id="rId23"/>
    <p:sldId id="275" r:id="rId24"/>
    <p:sldId id="276" r:id="rId25"/>
    <p:sldId id="277" r:id="rId26"/>
    <p:sldId id="293" r:id="rId27"/>
    <p:sldId id="278" r:id="rId28"/>
    <p:sldId id="285" r:id="rId29"/>
    <p:sldId id="284" r:id="rId30"/>
    <p:sldId id="294" r:id="rId31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412" autoAdjust="0"/>
    <p:restoredTop sz="94590" autoAdjust="0"/>
  </p:normalViewPr>
  <p:slideViewPr>
    <p:cSldViewPr>
      <p:cViewPr>
        <p:scale>
          <a:sx n="72" d="100"/>
          <a:sy n="72" d="100"/>
        </p:scale>
        <p:origin x="-108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7199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9223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7072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5505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7241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5346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1241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8557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746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0670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860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6853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4882"/>
          </a:xfrm>
        </p:spPr>
        <p:txBody>
          <a:bodyPr>
            <a:normAutofit/>
          </a:bodyPr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Mass Spectrometry 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lect.8</a:t>
            </a:r>
            <a:endParaRPr lang="ar-IQ" sz="5400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6"/>
    </mc:Choice>
    <mc:Fallback>
      <p:transition spd="slow" advTm="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6936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Aromatic </a:t>
            </a:r>
            <a:r>
              <a:rPr lang="en-US" sz="3200" dirty="0">
                <a:solidFill>
                  <a:srgbClr val="FF0000"/>
                </a:solidFill>
              </a:rPr>
              <a:t>Hydrocarbons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/>
              <a:t>• Strong </a:t>
            </a:r>
            <a:r>
              <a:rPr lang="en-US" sz="3200" dirty="0" smtClean="0"/>
              <a:t>M⁺ </a:t>
            </a:r>
            <a:r>
              <a:rPr lang="en-US" sz="3200" dirty="0"/>
              <a:t>ion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u="sng" dirty="0">
                <a:solidFill>
                  <a:srgbClr val="7030A0"/>
                </a:solidFill>
              </a:rPr>
              <a:t>Strong M-1 </a:t>
            </a:r>
            <a:br>
              <a:rPr lang="en-US" sz="3200" u="sng" dirty="0">
                <a:solidFill>
                  <a:srgbClr val="7030A0"/>
                </a:solidFill>
              </a:rPr>
            </a:br>
            <a:r>
              <a:rPr lang="en-US" sz="3200" u="sng" dirty="0" smtClean="0">
                <a:solidFill>
                  <a:srgbClr val="7030A0"/>
                </a:solidFill>
              </a:rPr>
              <a:t>* Methyl benzene= give benzyl </a:t>
            </a:r>
            <a:r>
              <a:rPr lang="en-US" sz="3200" u="sng" dirty="0" err="1" smtClean="0">
                <a:solidFill>
                  <a:srgbClr val="7030A0"/>
                </a:solidFill>
              </a:rPr>
              <a:t>cation</a:t>
            </a:r>
            <a:r>
              <a:rPr lang="en-US" sz="3200" u="sng" dirty="0" smtClean="0">
                <a:solidFill>
                  <a:srgbClr val="7030A0"/>
                </a:solidFill>
              </a:rPr>
              <a:t>= </a:t>
            </a:r>
            <a:r>
              <a:rPr lang="en-US" sz="3200" u="sng" dirty="0" err="1" smtClean="0">
                <a:solidFill>
                  <a:srgbClr val="FF0000"/>
                </a:solidFill>
              </a:rPr>
              <a:t>tropylium</a:t>
            </a:r>
            <a:r>
              <a:rPr lang="en-US" sz="3200" u="sng" dirty="0" smtClean="0">
                <a:solidFill>
                  <a:srgbClr val="FF0000"/>
                </a:solidFill>
              </a:rPr>
              <a:t> </a:t>
            </a:r>
            <a:r>
              <a:rPr lang="en-US" sz="3200" u="sng" dirty="0">
                <a:solidFill>
                  <a:srgbClr val="FF0000"/>
                </a:solidFill>
              </a:rPr>
              <a:t>ion</a:t>
            </a:r>
            <a:r>
              <a:rPr lang="en-US" sz="3200" u="sng" dirty="0">
                <a:solidFill>
                  <a:srgbClr val="7030A0"/>
                </a:solidFill>
              </a:rPr>
              <a:t/>
            </a:r>
            <a:br>
              <a:rPr lang="en-US" sz="3200" u="sng" dirty="0">
                <a:solidFill>
                  <a:srgbClr val="7030A0"/>
                </a:solidFill>
              </a:rPr>
            </a:br>
            <a:r>
              <a:rPr lang="en-US" sz="3200" dirty="0"/>
              <a:t>• Substituted benzenes can undergo </a:t>
            </a:r>
            <a:r>
              <a:rPr lang="en-US" sz="3200" u="sng" dirty="0" err="1" smtClean="0">
                <a:solidFill>
                  <a:srgbClr val="00B050"/>
                </a:solidFill>
              </a:rPr>
              <a:t>McLafferty</a:t>
            </a:r>
            <a:r>
              <a:rPr lang="en-US" sz="3200" u="sng" dirty="0">
                <a:solidFill>
                  <a:srgbClr val="00B050"/>
                </a:solidFill>
              </a:rPr>
              <a:t> </a:t>
            </a:r>
            <a:r>
              <a:rPr lang="en-US" sz="3200" u="sng" dirty="0" err="1" smtClean="0">
                <a:solidFill>
                  <a:srgbClr val="00B050"/>
                </a:solidFill>
              </a:rPr>
              <a:t>r.r.</a:t>
            </a:r>
            <a:r>
              <a:rPr lang="en-US" sz="3200" u="sng" dirty="0" smtClean="0">
                <a:solidFill>
                  <a:srgbClr val="00B050"/>
                </a:solidFill>
              </a:rPr>
              <a:t> </a:t>
            </a:r>
            <a:r>
              <a:rPr lang="en-US" sz="3200" dirty="0" smtClean="0"/>
              <a:t>(</a:t>
            </a:r>
            <a:r>
              <a:rPr lang="en-US" sz="3200" dirty="0" err="1" smtClean="0"/>
              <a:t>substitutent</a:t>
            </a:r>
            <a:r>
              <a:rPr lang="en-US" sz="3200" dirty="0" smtClean="0"/>
              <a:t> </a:t>
            </a:r>
            <a:r>
              <a:rPr lang="en-US" sz="3200" dirty="0"/>
              <a:t>= propyl or larger</a:t>
            </a:r>
            <a:r>
              <a:rPr lang="en-US" sz="3200" dirty="0" smtClean="0"/>
              <a:t>)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ar-IQ" sz="3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6" y="2708920"/>
            <a:ext cx="6840759" cy="43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03"/>
    </mc:Choice>
    <mc:Fallback>
      <p:transition spd="slow" advTm="3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" y="1052736"/>
            <a:ext cx="867645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7"/>
    </mc:Choice>
    <mc:Fallback>
      <p:transition spd="slow" advTm="2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6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64"/>
    </mc:Choice>
    <mc:Fallback>
      <p:transition spd="slow" advTm="4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l"/>
            <a:endParaRPr lang="ar-IQ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8"/>
    </mc:Choice>
    <mc:Fallback>
      <p:transition spd="slow" advTm="3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48883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6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0"/>
    </mc:Choice>
    <mc:Fallback>
      <p:transition spd="slow" advTm="20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488831" cy="210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3"/>
    </mc:Choice>
    <mc:Fallback>
      <p:transition spd="slow" advTm="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672"/>
            <a:ext cx="885698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77"/>
    </mc:Choice>
    <mc:Fallback>
      <p:transition spd="slow" advTm="25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4887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3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96"/>
    </mc:Choice>
    <mc:Fallback>
      <p:transition spd="slow" advTm="2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err="1" smtClean="0">
                <a:solidFill>
                  <a:srgbClr val="7030A0"/>
                </a:solidFill>
              </a:rPr>
              <a:t>Cpds</a:t>
            </a:r>
            <a:r>
              <a:rPr lang="en-US" sz="2800" dirty="0" smtClean="0">
                <a:solidFill>
                  <a:srgbClr val="7030A0"/>
                </a:solidFill>
              </a:rPr>
              <a:t> with Heteroatoms</a:t>
            </a:r>
            <a:br>
              <a:rPr lang="en-US" sz="2800" dirty="0" smtClean="0">
                <a:solidFill>
                  <a:srgbClr val="7030A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molecules containing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O,N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halogens</a:t>
            </a:r>
            <a:r>
              <a:rPr lang="en-US" sz="2800" dirty="0" smtClean="0"/>
              <a:t> or other heteroatoms often undergo </a:t>
            </a:r>
            <a:r>
              <a:rPr lang="el-GR" sz="2800" u="sng" dirty="0" smtClean="0">
                <a:solidFill>
                  <a:srgbClr val="FF0000"/>
                </a:solidFill>
              </a:rPr>
              <a:t>α</a:t>
            </a:r>
            <a:r>
              <a:rPr lang="en-US" sz="2800" u="sng" dirty="0" smtClean="0">
                <a:solidFill>
                  <a:srgbClr val="FF0000"/>
                </a:solidFill>
              </a:rPr>
              <a:t>-cleavage</a:t>
            </a:r>
            <a:r>
              <a:rPr lang="en-US" sz="2800" dirty="0" smtClean="0"/>
              <a:t>( adjacent to heteroatom)</a:t>
            </a:r>
            <a:br>
              <a:rPr lang="en-US" sz="2800" dirty="0" smtClean="0"/>
            </a:br>
            <a:r>
              <a:rPr lang="en-US" sz="2800" dirty="0" smtClean="0"/>
              <a:t>- Driving force is resonance stabilized </a:t>
            </a:r>
            <a:r>
              <a:rPr lang="en-US" sz="2800" dirty="0" err="1" smtClean="0"/>
              <a:t>cations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Alcohols </a:t>
            </a:r>
            <a:br>
              <a:rPr lang="en-US" sz="2800" b="1" dirty="0" smtClean="0"/>
            </a:br>
            <a:r>
              <a:rPr lang="en-US" sz="2800" b="1" dirty="0" smtClean="0"/>
              <a:t>Acyclic </a:t>
            </a:r>
            <a:r>
              <a:rPr lang="en-US" sz="2800" b="1" dirty="0"/>
              <a:t>Alcohols</a:t>
            </a:r>
            <a:br>
              <a:rPr lang="en-US" sz="2800" b="1" dirty="0"/>
            </a:br>
            <a:r>
              <a:rPr lang="en-US" sz="2800" dirty="0"/>
              <a:t>• </a:t>
            </a:r>
            <a:r>
              <a:rPr lang="en-US" sz="2800" dirty="0">
                <a:solidFill>
                  <a:srgbClr val="FF0000"/>
                </a:solidFill>
              </a:rPr>
              <a:t>Weak </a:t>
            </a:r>
            <a:r>
              <a:rPr lang="en-US" sz="2800" dirty="0" smtClean="0">
                <a:solidFill>
                  <a:srgbClr val="FF0000"/>
                </a:solidFill>
              </a:rPr>
              <a:t>M⁺ </a:t>
            </a:r>
            <a:r>
              <a:rPr lang="en-US" sz="2800" dirty="0">
                <a:solidFill>
                  <a:srgbClr val="FF0000"/>
                </a:solidFill>
              </a:rPr>
              <a:t>peak</a:t>
            </a:r>
            <a:r>
              <a:rPr lang="en-US" sz="2800" dirty="0"/>
              <a:t>; may be </a:t>
            </a:r>
            <a:r>
              <a:rPr lang="en-US" sz="2800" u="sng" dirty="0"/>
              <a:t>absent</a:t>
            </a:r>
            <a:br>
              <a:rPr lang="en-US" sz="2800" u="sng" dirty="0"/>
            </a:br>
            <a:r>
              <a:rPr lang="en-US" sz="2800" dirty="0"/>
              <a:t>• Dehydration (M-18), sometimes with loss of CH</a:t>
            </a:r>
            <a:r>
              <a:rPr lang="en-US" sz="1800" dirty="0"/>
              <a:t>2</a:t>
            </a:r>
            <a:r>
              <a:rPr lang="en-US" sz="2800" dirty="0"/>
              <a:t>=CH</a:t>
            </a:r>
            <a:r>
              <a:rPr lang="en-US" sz="1800" dirty="0"/>
              <a:t>2</a:t>
            </a:r>
            <a:br>
              <a:rPr lang="en-US" sz="1800" dirty="0"/>
            </a:br>
            <a:r>
              <a:rPr lang="en-US" sz="2800" dirty="0"/>
              <a:t>• </a:t>
            </a:r>
            <a:r>
              <a:rPr lang="en-US" sz="2800" dirty="0">
                <a:solidFill>
                  <a:srgbClr val="0070C0"/>
                </a:solidFill>
              </a:rPr>
              <a:t>α-Cleavage of an alkyl radical </a:t>
            </a:r>
            <a:r>
              <a:rPr lang="en-US" sz="2800" dirty="0"/>
              <a:t>(1° alcohols show m/z = 31)</a:t>
            </a:r>
            <a:br>
              <a:rPr lang="en-US" sz="2800" dirty="0"/>
            </a:br>
            <a:r>
              <a:rPr lang="en-US" sz="2800" dirty="0"/>
              <a:t>Largest substituent lost first</a:t>
            </a:r>
            <a:br>
              <a:rPr lang="en-US" sz="2800" dirty="0"/>
            </a:br>
            <a:r>
              <a:rPr lang="en-US" sz="2800" dirty="0">
                <a:solidFill>
                  <a:schemeClr val="bg1"/>
                </a:solidFill>
              </a:rPr>
              <a:t>• Loss of H radical adjacent to OH (M-1) may occur; usually </a:t>
            </a:r>
            <a:r>
              <a:rPr lang="en-US" sz="2800" dirty="0" smtClean="0">
                <a:solidFill>
                  <a:schemeClr val="bg1"/>
                </a:solidFill>
              </a:rPr>
              <a:t>minor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45224"/>
            <a:ext cx="516657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16227"/>
            <a:ext cx="51625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8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0"/>
    </mc:Choice>
    <mc:Fallback>
      <p:transition spd="slow" advTm="2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760640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0648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3"/>
    </mc:Choice>
    <mc:Fallback>
      <p:transition spd="slow" advTm="3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25070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C00000"/>
                </a:solidFill>
              </a:rPr>
              <a:t>Alkenes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0070C0"/>
                </a:solidFill>
              </a:rPr>
              <a:t>Acyclic Alkenes</a:t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/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• </a:t>
            </a:r>
            <a:r>
              <a:rPr lang="en-US" sz="3200" dirty="0"/>
              <a:t>Relatively strong </a:t>
            </a:r>
            <a:r>
              <a:rPr lang="en-US" sz="3200" dirty="0" smtClean="0"/>
              <a:t>M⁺ </a:t>
            </a:r>
            <a:r>
              <a:rPr lang="en-US" sz="3200" dirty="0"/>
              <a:t>ion</a:t>
            </a:r>
            <a:br>
              <a:rPr lang="en-US" sz="3200" dirty="0"/>
            </a:br>
            <a:r>
              <a:rPr lang="en-US" sz="3200" dirty="0" smtClean="0"/>
              <a:t>• A series of peaks: M-15, M-29,M-43,M-57, </a:t>
            </a:r>
            <a:r>
              <a:rPr lang="en-US" sz="3200" dirty="0" err="1" smtClean="0"/>
              <a:t>etc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/>
              <a:t>• </a:t>
            </a:r>
            <a:r>
              <a:rPr lang="en-US" sz="3200" dirty="0">
                <a:solidFill>
                  <a:srgbClr val="7030A0"/>
                </a:solidFill>
              </a:rPr>
              <a:t>Strong peak from fragmentation to form a </a:t>
            </a:r>
            <a:r>
              <a:rPr lang="en-US" sz="3200" dirty="0">
                <a:solidFill>
                  <a:srgbClr val="FF0000"/>
                </a:solidFill>
              </a:rPr>
              <a:t>resonance </a:t>
            </a:r>
            <a:r>
              <a:rPr lang="en-US" sz="3200" dirty="0" smtClean="0">
                <a:solidFill>
                  <a:srgbClr val="FF0000"/>
                </a:solidFill>
              </a:rPr>
              <a:t> stabilized </a:t>
            </a:r>
            <a:r>
              <a:rPr lang="en-US" sz="3200" u="sng" dirty="0" err="1">
                <a:solidFill>
                  <a:srgbClr val="7030A0"/>
                </a:solidFill>
              </a:rPr>
              <a:t>allylic</a:t>
            </a:r>
            <a:r>
              <a:rPr lang="en-US" sz="3200" u="sng" dirty="0">
                <a:solidFill>
                  <a:srgbClr val="7030A0"/>
                </a:solidFill>
              </a:rPr>
              <a:t> </a:t>
            </a:r>
            <a:r>
              <a:rPr lang="en-US" sz="3200" u="sng" dirty="0" err="1" smtClean="0">
                <a:solidFill>
                  <a:srgbClr val="7030A0"/>
                </a:solidFill>
              </a:rPr>
              <a:t>cation</a:t>
            </a:r>
            <a:r>
              <a:rPr lang="en-US" sz="3200" dirty="0" smtClean="0">
                <a:solidFill>
                  <a:srgbClr val="7030A0"/>
                </a:solidFill>
              </a:rPr>
              <a:t>(m/z </a:t>
            </a:r>
            <a:r>
              <a:rPr lang="en-US" sz="3200" dirty="0">
                <a:solidFill>
                  <a:srgbClr val="7030A0"/>
                </a:solidFill>
              </a:rPr>
              <a:t>= 41 in terminal </a:t>
            </a:r>
            <a:r>
              <a:rPr lang="en-US" sz="3200" dirty="0" smtClean="0">
                <a:solidFill>
                  <a:srgbClr val="7030A0"/>
                </a:solidFill>
              </a:rPr>
              <a:t>double bond.</a:t>
            </a:r>
            <a:r>
              <a:rPr lang="en-US" sz="3200" dirty="0">
                <a:solidFill>
                  <a:srgbClr val="7030A0"/>
                </a:solidFill>
              </a:rPr>
              <a:t/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/>
            </a:r>
            <a:br>
              <a:rPr lang="en-US" sz="3200" dirty="0" smtClean="0">
                <a:solidFill>
                  <a:srgbClr val="7030A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* </a:t>
            </a:r>
            <a:r>
              <a:rPr lang="en-US" sz="1800" b="1" dirty="0" err="1" smtClean="0"/>
              <a:t>homolytic</a:t>
            </a:r>
            <a:r>
              <a:rPr lang="en-US" sz="1800" b="1" dirty="0" smtClean="0"/>
              <a:t> cleavage to give </a:t>
            </a:r>
            <a:r>
              <a:rPr lang="en-US" sz="1800" b="1" dirty="0" err="1" smtClean="0"/>
              <a:t>allylic</a:t>
            </a:r>
            <a:r>
              <a:rPr lang="en-US" sz="1800" b="1" dirty="0" smtClean="0"/>
              <a:t> carbocation</a:t>
            </a:r>
            <a:br>
              <a:rPr lang="en-US" sz="1800" b="1" dirty="0" smtClean="0"/>
            </a:br>
            <a:endParaRPr lang="ar-IQ" sz="1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3309"/>
            <a:ext cx="6192688" cy="108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81128"/>
            <a:ext cx="5976664" cy="9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3"/>
    </mc:Choice>
    <mc:Fallback>
      <p:transition spd="slow" advTm="4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endParaRPr lang="ar-IQ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620688"/>
            <a:ext cx="6840760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4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53"/>
    </mc:Choice>
    <mc:Fallback>
      <p:transition spd="slow" advTm="2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454776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4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"/>
    </mc:Choice>
    <mc:Fallback>
      <p:transition spd="slow" advTm="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603468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• α-cleavage of ring, with subsequent fragmentation to give protonated </a:t>
            </a:r>
            <a:r>
              <a:rPr lang="en-US" sz="3200" dirty="0" err="1"/>
              <a:t>acrolein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ar-IQ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28092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4"/>
    </mc:Choice>
    <mc:Fallback>
      <p:transition spd="slow" advTm="2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63227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/>
              <a:t>Benzyl Alcohols</a:t>
            </a:r>
            <a:br>
              <a:rPr lang="en-US" sz="2800" b="1" dirty="0"/>
            </a:br>
            <a:r>
              <a:rPr lang="en-US" sz="2800" dirty="0"/>
              <a:t>• Strong </a:t>
            </a:r>
            <a:r>
              <a:rPr lang="en-US" sz="2800" dirty="0" smtClean="0"/>
              <a:t>M⁺ </a:t>
            </a:r>
            <a:r>
              <a:rPr lang="en-US" sz="2800" dirty="0"/>
              <a:t>peak</a:t>
            </a:r>
            <a:br>
              <a:rPr lang="en-US" sz="2800" dirty="0"/>
            </a:br>
            <a:r>
              <a:rPr lang="en-US" sz="2800" dirty="0"/>
              <a:t>• formation of </a:t>
            </a:r>
            <a:r>
              <a:rPr lang="en-US" sz="2800" dirty="0" err="1">
                <a:solidFill>
                  <a:srgbClr val="FF0000"/>
                </a:solidFill>
              </a:rPr>
              <a:t>tropyliol</a:t>
            </a:r>
            <a:r>
              <a:rPr lang="en-US" sz="2800" dirty="0">
                <a:solidFill>
                  <a:srgbClr val="FF0000"/>
                </a:solidFill>
              </a:rPr>
              <a:t> ions</a:t>
            </a:r>
            <a:r>
              <a:rPr lang="en-US" sz="2800" dirty="0"/>
              <a:t>; then fragmentation to C</a:t>
            </a:r>
            <a:r>
              <a:rPr lang="en-US" sz="1800" dirty="0"/>
              <a:t>6</a:t>
            </a:r>
            <a:r>
              <a:rPr lang="en-US" sz="2800" dirty="0"/>
              <a:t>H</a:t>
            </a:r>
            <a:r>
              <a:rPr lang="en-US" sz="1800" dirty="0"/>
              <a:t>5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ar-IQ" sz="2800" dirty="0" smtClean="0"/>
              <a:t>+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495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54"/>
    </mc:Choice>
    <mc:Fallback>
      <p:transition spd="slow" advTm="3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6322714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fragmentation of </a:t>
            </a:r>
            <a:r>
              <a:rPr lang="en-US" sz="3200" dirty="0" err="1" smtClean="0"/>
              <a:t>tropyliol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b="1" dirty="0" smtClean="0"/>
              <a:t/>
            </a:r>
            <a:br>
              <a:rPr lang="ar-IQ" sz="3200" b="1" dirty="0" smtClean="0"/>
            </a:br>
            <a:r>
              <a:rPr lang="ar-IQ" sz="3200" b="1" dirty="0"/>
              <a:t/>
            </a:r>
            <a:br>
              <a:rPr lang="ar-IQ" sz="3200" b="1" dirty="0"/>
            </a:br>
            <a:r>
              <a:rPr lang="ar-IQ" sz="3200" b="1" dirty="0" smtClean="0"/>
              <a:t/>
            </a:r>
            <a:br>
              <a:rPr lang="ar-IQ" sz="3200" b="1" dirty="0" smtClean="0"/>
            </a:br>
            <a:r>
              <a:rPr lang="ar-IQ" sz="3200" b="1" dirty="0"/>
              <a:t/>
            </a:r>
            <a:br>
              <a:rPr lang="ar-IQ" sz="3200" b="1" dirty="0"/>
            </a:br>
            <a:r>
              <a:rPr lang="en-US" sz="3200" b="1" dirty="0"/>
              <a:t>dehydration</a:t>
            </a:r>
            <a:r>
              <a:rPr lang="ar-IQ" sz="3200" b="1" dirty="0" smtClean="0"/>
              <a:t/>
            </a:r>
            <a:br>
              <a:rPr lang="ar-IQ" sz="3200" b="1" dirty="0" smtClean="0"/>
            </a:br>
            <a:r>
              <a:rPr lang="ar-IQ" sz="3200" b="1" dirty="0"/>
              <a:t/>
            </a:r>
            <a:br>
              <a:rPr lang="ar-IQ" sz="3200" b="1" dirty="0"/>
            </a:br>
            <a:endParaRPr lang="ar-IQ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06489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25" y="5421225"/>
            <a:ext cx="6192688" cy="13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07"/>
    </mc:Choice>
    <mc:Fallback>
      <p:transition spd="slow" advTm="3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46673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/>
              <a:t>Phenols</a:t>
            </a:r>
            <a:br>
              <a:rPr lang="en-US" sz="2800" b="1" dirty="0"/>
            </a:br>
            <a:r>
              <a:rPr lang="en-US" sz="2800" dirty="0"/>
              <a:t>• Strong </a:t>
            </a:r>
            <a:r>
              <a:rPr lang="en-US" sz="2800" dirty="0" smtClean="0"/>
              <a:t>M⁺ </a:t>
            </a:r>
            <a:r>
              <a:rPr lang="en-US" sz="2800" dirty="0"/>
              <a:t>peak</a:t>
            </a:r>
            <a:br>
              <a:rPr lang="en-US" sz="2800" dirty="0"/>
            </a:br>
            <a:r>
              <a:rPr lang="en-US" sz="2800" dirty="0"/>
              <a:t>• May show strong [M-1]</a:t>
            </a:r>
            <a:br>
              <a:rPr lang="en-US" sz="2800" dirty="0"/>
            </a:br>
            <a:r>
              <a:rPr lang="en-US" sz="2800" dirty="0"/>
              <a:t>• Loss of </a:t>
            </a:r>
            <a:r>
              <a:rPr lang="en-US" sz="2800" dirty="0">
                <a:solidFill>
                  <a:srgbClr val="FF0000"/>
                </a:solidFill>
              </a:rPr>
              <a:t>C≡O </a:t>
            </a:r>
            <a:r>
              <a:rPr lang="en-US" sz="2800" dirty="0"/>
              <a:t>(M-28) and net loss of </a:t>
            </a:r>
            <a:r>
              <a:rPr lang="en-US" sz="2800" dirty="0" err="1"/>
              <a:t>f</a:t>
            </a:r>
            <a:r>
              <a:rPr lang="en-US" sz="2800" dirty="0" err="1">
                <a:solidFill>
                  <a:srgbClr val="FF0000"/>
                </a:solidFill>
              </a:rPr>
              <a:t>ormy</a:t>
            </a:r>
            <a:r>
              <a:rPr lang="en-US" sz="2800" dirty="0" err="1"/>
              <a:t>l</a:t>
            </a:r>
            <a:r>
              <a:rPr lang="en-US" sz="2800" dirty="0"/>
              <a:t> radical (M-29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ar-IQ" sz="2800" dirty="0" smtClean="0"/>
              <a:t/>
            </a:r>
            <a:br>
              <a:rPr lang="ar-IQ" sz="2800" dirty="0" smtClean="0"/>
            </a:br>
            <a:r>
              <a:rPr lang="ar-IQ" sz="2800" dirty="0"/>
              <a:t/>
            </a:r>
            <a:br>
              <a:rPr lang="ar-IQ" sz="2800" dirty="0"/>
            </a:br>
            <a:r>
              <a:rPr lang="ar-IQ" sz="2800" dirty="0" smtClean="0"/>
              <a:t/>
            </a:r>
            <a:br>
              <a:rPr lang="ar-IQ" sz="2800" dirty="0" smtClean="0"/>
            </a:br>
            <a:r>
              <a:rPr lang="ar-IQ" sz="2800" dirty="0"/>
              <a:t/>
            </a:r>
            <a:br>
              <a:rPr lang="ar-IQ" sz="2800" dirty="0"/>
            </a:br>
            <a:r>
              <a:rPr lang="ar-IQ" sz="2800" dirty="0" smtClean="0"/>
              <a:t/>
            </a:r>
            <a:br>
              <a:rPr lang="ar-IQ" sz="2800" dirty="0" smtClean="0"/>
            </a:br>
            <a:r>
              <a:rPr lang="ar-IQ" sz="2800" dirty="0"/>
              <a:t/>
            </a:r>
            <a:br>
              <a:rPr lang="ar-IQ" sz="2800" dirty="0"/>
            </a:br>
            <a:r>
              <a:rPr lang="ar-IQ" sz="2800" dirty="0" smtClean="0"/>
              <a:t/>
            </a:r>
            <a:br>
              <a:rPr lang="ar-IQ" sz="2800" dirty="0" smtClean="0"/>
            </a:br>
            <a:r>
              <a:rPr lang="ar-IQ" sz="2800" dirty="0"/>
              <a:t/>
            </a:r>
            <a:br>
              <a:rPr lang="ar-IQ" sz="2800" dirty="0"/>
            </a:br>
            <a:r>
              <a:rPr lang="ar-IQ" sz="2800" dirty="0" smtClean="0"/>
              <a:t/>
            </a:r>
            <a:br>
              <a:rPr lang="ar-IQ" sz="2800" dirty="0" smtClean="0"/>
            </a:br>
            <a:r>
              <a:rPr lang="ar-IQ" sz="2800" dirty="0"/>
              <a:t/>
            </a:r>
            <a:br>
              <a:rPr lang="ar-IQ" sz="2800" dirty="0"/>
            </a:br>
            <a:endParaRPr lang="ar-IQ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7992888" cy="468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5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4"/>
    </mc:Choice>
    <mc:Fallback>
      <p:transition spd="slow" advTm="2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719388"/>
            <a:ext cx="60579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"/>
    </mc:Choice>
    <mc:Fallback>
      <p:transition spd="slow" advTm="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Loss of C≡O and H-C=O radical (net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ar-IQ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73448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7"/>
    </mc:Choice>
    <mc:Fallback>
      <p:transition spd="slow" advTm="2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ar-IQ" sz="3200" dirty="0"/>
              <a:t/>
            </a:r>
            <a:br>
              <a:rPr lang="ar-IQ" sz="3200" dirty="0"/>
            </a:br>
            <a:r>
              <a:rPr lang="ar-IQ" sz="3200" dirty="0" smtClean="0"/>
              <a:t/>
            </a:r>
            <a:br>
              <a:rPr lang="ar-IQ" sz="3200" dirty="0" smtClean="0"/>
            </a:br>
            <a:r>
              <a:rPr lang="en-US" sz="3200" dirty="0" smtClean="0"/>
              <a:t>ethers</a:t>
            </a:r>
            <a:endParaRPr lang="ar-IQ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047875"/>
            <a:ext cx="71437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1"/>
    </mc:Choice>
    <mc:Fallback>
      <p:transition spd="slow" advTm="2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1"/>
            <a:ext cx="8352928" cy="278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8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6"/>
    </mc:Choice>
    <mc:Fallback>
      <p:transition spd="slow" advTm="1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- An important fragment in the mass spectra of terminal alkene, the </a:t>
            </a:r>
            <a:r>
              <a:rPr lang="en-US" sz="3200" dirty="0" err="1" smtClean="0">
                <a:solidFill>
                  <a:srgbClr val="FF0000"/>
                </a:solidFill>
              </a:rPr>
              <a:t>Allyl</a:t>
            </a:r>
            <a:r>
              <a:rPr lang="en-US" sz="3200" dirty="0" smtClean="0">
                <a:solidFill>
                  <a:srgbClr val="FF0000"/>
                </a:solidFill>
              </a:rPr>
              <a:t> carbocation </a:t>
            </a:r>
            <a:r>
              <a:rPr lang="en-US" sz="3200" dirty="0" smtClean="0"/>
              <a:t>,occurs at an m/e of 42. it is due to cleavage of the type: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</a:t>
            </a:r>
            <a:endParaRPr lang="ar-IQ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7800975" cy="129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2"/>
    </mc:Choice>
    <mc:Fallback>
      <p:transition spd="slow" advTm="2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0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"/>
    </mc:Choice>
    <mc:Fallback>
      <p:transition spd="slow" advTm="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9" y="260648"/>
            <a:ext cx="885698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6"/>
    </mc:Choice>
    <mc:Fallback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fragmentation </a:t>
            </a:r>
            <a:r>
              <a:rPr lang="en-US" sz="2800" b="1" dirty="0">
                <a:solidFill>
                  <a:srgbClr val="FF0000"/>
                </a:solidFill>
              </a:rPr>
              <a:t>processes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• </a:t>
            </a:r>
            <a:r>
              <a:rPr lang="en-US" sz="2800" b="1" dirty="0" err="1"/>
              <a:t>McLafferty</a:t>
            </a:r>
            <a:r>
              <a:rPr lang="en-US" sz="2800" b="1" dirty="0"/>
              <a:t> </a:t>
            </a:r>
            <a:r>
              <a:rPr lang="en-US" sz="2800" b="1" dirty="0" smtClean="0"/>
              <a:t>rearrangement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b="1" dirty="0" smtClean="0"/>
              <a:t>• </a:t>
            </a:r>
            <a:r>
              <a:rPr lang="en-US" sz="2400" b="1" dirty="0" err="1"/>
              <a:t>allylic</a:t>
            </a:r>
            <a:r>
              <a:rPr lang="en-US" sz="2400" b="1" dirty="0"/>
              <a:t> </a:t>
            </a:r>
            <a:r>
              <a:rPr lang="el-GR" sz="2400" dirty="0"/>
              <a:t>α</a:t>
            </a:r>
            <a:r>
              <a:rPr lang="el-GR" sz="2400" b="1" dirty="0"/>
              <a:t>-</a:t>
            </a:r>
            <a:r>
              <a:rPr lang="en-US" sz="2400" b="1" dirty="0" smtClean="0"/>
              <a:t>cleavage</a:t>
            </a:r>
            <a:br>
              <a:rPr lang="en-US" sz="24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ar-IQ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904656" cy="13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5976664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4"/>
    </mc:Choice>
    <mc:Fallback>
      <p:transition spd="slow" advTm="3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227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Cyclic Alkenes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Double bonds favor </a:t>
            </a:r>
            <a:r>
              <a:rPr lang="en-US" sz="2800" dirty="0" err="1" smtClean="0"/>
              <a:t>allylic</a:t>
            </a:r>
            <a:r>
              <a:rPr lang="en-US" sz="2800" dirty="0" smtClean="0"/>
              <a:t> cleavage to give the resonance stabilized </a:t>
            </a:r>
            <a:r>
              <a:rPr lang="en-US" sz="2800" dirty="0" err="1" smtClean="0"/>
              <a:t>allylic</a:t>
            </a:r>
            <a:r>
              <a:rPr lang="en-US" sz="2800" dirty="0"/>
              <a:t> </a:t>
            </a:r>
            <a:r>
              <a:rPr lang="en-US" sz="2800" dirty="0" smtClean="0"/>
              <a:t>carbocation</a:t>
            </a:r>
            <a:br>
              <a:rPr lang="en-US" sz="2800" dirty="0" smtClean="0"/>
            </a:br>
            <a:r>
              <a:rPr lang="en-US" sz="2800" dirty="0" smtClean="0"/>
              <a:t>• Cyclohexenes can </a:t>
            </a:r>
            <a:r>
              <a:rPr lang="en-US" sz="2800" u="sng" dirty="0" smtClean="0"/>
              <a:t>undergo</a:t>
            </a: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C00000"/>
                </a:solidFill>
              </a:rPr>
              <a:t>retro-Diels-Alder</a:t>
            </a:r>
            <a:r>
              <a:rPr lang="en-US" sz="2800" dirty="0" smtClean="0"/>
              <a:t> reactions; may be significant</a:t>
            </a:r>
            <a:br>
              <a:rPr lang="en-US" sz="2800" dirty="0" smtClean="0"/>
            </a:br>
            <a:r>
              <a:rPr lang="en-US" sz="2800" dirty="0" smtClean="0"/>
              <a:t>• Side chains are easily fragmented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4932040" cy="189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5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1"/>
    </mc:Choice>
    <mc:Fallback>
      <p:transition spd="slow" advTm="2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2" y="332656"/>
            <a:ext cx="8784976" cy="58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5"/>
    </mc:Choice>
    <mc:Fallback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86013"/>
            <a:ext cx="6191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6"/>
    </mc:Choice>
    <mc:Fallback>
      <p:transition spd="slow" advTm="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Alkynes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• Strong M-1 peak is observed in </a:t>
            </a:r>
            <a:r>
              <a:rPr lang="en-US" sz="3200" dirty="0" smtClean="0"/>
              <a:t>ter. </a:t>
            </a:r>
            <a:r>
              <a:rPr lang="en-US" sz="3200" dirty="0"/>
              <a:t>alkynes</a:t>
            </a:r>
            <a:br>
              <a:rPr lang="en-US" sz="3200" dirty="0"/>
            </a:br>
            <a:r>
              <a:rPr lang="en-US" sz="3200" dirty="0"/>
              <a:t>• Strong peak from fragmentation to give </a:t>
            </a:r>
            <a:r>
              <a:rPr lang="en-US" sz="3200" dirty="0">
                <a:solidFill>
                  <a:srgbClr val="0070C0"/>
                </a:solidFill>
              </a:rPr>
              <a:t>resonance stabilized </a:t>
            </a:r>
            <a:r>
              <a:rPr lang="en-US" sz="3200" dirty="0" err="1" smtClean="0">
                <a:solidFill>
                  <a:srgbClr val="FF0000"/>
                </a:solidFill>
              </a:rPr>
              <a:t>propargyl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cation</a:t>
            </a:r>
            <a:r>
              <a:rPr lang="en-US" sz="3200" dirty="0" smtClean="0"/>
              <a:t>(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m/z = 39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[important]</a:t>
            </a:r>
            <a:r>
              <a:rPr lang="en-US" sz="3200" dirty="0" smtClean="0"/>
              <a:t>in terminal alkynes)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ar-IQ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" y="2260527"/>
            <a:ext cx="8529331" cy="48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26"/>
    </mc:Choice>
    <mc:Fallback>
      <p:transition spd="slow" advTm="2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70</Words>
  <Application>Microsoft Office PowerPoint</Application>
  <PresentationFormat>عرض على الشاشة (3:4)‏</PresentationFormat>
  <Paragraphs>14</Paragraphs>
  <Slides>30</Slides>
  <Notes>0</Notes>
  <HiddenSlides>0</HiddenSlides>
  <MMClips>30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نسق Office</vt:lpstr>
      <vt:lpstr> Mass Spectrometry   lect.8</vt:lpstr>
      <vt:lpstr>Alkenes  Acyclic Alkenes    • Relatively strong M⁺ ion • A series of peaks: M-15, M-29,M-43,M-57, etc • Strong peak from fragmentation to form a resonance  stabilized allylic cation(m/z = 41 in terminal double bond.    * homolytic cleavage to give allylic carbocation </vt:lpstr>
      <vt:lpstr>- An important fragment in the mass spectra of terminal alkene, the Allyl carbocation ,occurs at an m/e of 42. it is due to cleavage of the type:     </vt:lpstr>
      <vt:lpstr>عرض تقديمي في PowerPoint</vt:lpstr>
      <vt:lpstr>fragmentation processes • McLafferty rearrangement     • allylic α-cleavage      </vt:lpstr>
      <vt:lpstr>Cyclic Alkenes • Double bonds favor allylic cleavage to give the resonance stabilized allylic carbocation • Cyclohexenes can undergo retro-Diels-Alder reactions; may be significant • Side chains are easily fragmented           </vt:lpstr>
      <vt:lpstr>عرض تقديمي في PowerPoint</vt:lpstr>
      <vt:lpstr>عرض تقديمي في PowerPoint</vt:lpstr>
      <vt:lpstr>Alkynes • Strong M-1 peak is observed in ter. alkynes • Strong peak from fragmentation to give resonance stabilized propargyl cation(m/z = 39 [important]in terminal alkynes)           </vt:lpstr>
      <vt:lpstr>  Aromatic Hydrocarbons • Strong M⁺ ion • Strong M-1  * Methyl benzene= give benzyl cation= tropylium ion • Substituted benzenes can undergo McLafferty r.r. (substitutent = propyl or larger)        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Cpds with Heteroatoms molecules containing O,N, halogens or other heteroatoms often undergo α-cleavage( adjacent to heteroatom) - Driving force is resonance stabilized cations   Alcohols  Acyclic Alcohols • Weak M⁺ peak; may be absent • Dehydration (M-18), sometimes with loss of CH2=CH2 • α-Cleavage of an alkyl radical (1° alcohols show m/z = 31) Largest substituent lost first • Loss of H radical adjacent to OH (M-1) may occur; usually minor  </vt:lpstr>
      <vt:lpstr>عرض تقديمي في PowerPoint</vt:lpstr>
      <vt:lpstr>عرض تقديمي في PowerPoint</vt:lpstr>
      <vt:lpstr>عرض تقديمي في PowerPoint</vt:lpstr>
      <vt:lpstr>• α-cleavage of ring, with subsequent fragmentation to give protonated acrolein           </vt:lpstr>
      <vt:lpstr>Benzyl Alcohols • Strong M⁺ peak • formation of tropyliol ions; then fragmentation to C6H5 +           </vt:lpstr>
      <vt:lpstr>fragmentation of tropyliol       dehydration  </vt:lpstr>
      <vt:lpstr>Phenols • Strong M⁺ peak • May show strong [M-1] • Loss of C≡O (M-28) and net loss of formyl radical (M-29)             </vt:lpstr>
      <vt:lpstr>عرض تقديمي في PowerPoint</vt:lpstr>
      <vt:lpstr>Loss of C≡O and H-C=O radical (net)           </vt:lpstr>
      <vt:lpstr>         ethers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HUSSAIN</cp:lastModifiedBy>
  <cp:revision>53</cp:revision>
  <dcterms:created xsi:type="dcterms:W3CDTF">2018-05-06T17:20:00Z</dcterms:created>
  <dcterms:modified xsi:type="dcterms:W3CDTF">2020-06-02T11:01:14Z</dcterms:modified>
</cp:coreProperties>
</file>